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47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Swagger Petstore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542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API Testing Project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Members: Youssef Yasser &amp; Omar Abdelhakem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Supervised by: Dr. Amany Shousha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055"/>
            <a:ext cx="7395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&amp; Key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5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project was a comprehensive journey into the world of API testing, reinforcing critical skills and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97418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API Mastery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261241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Deep understanding of API architecture and testing principles.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4362" y="3705225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Automation Prowess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26124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Proficiency in building and maintaining robust automation frameworks.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6713" y="3705225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041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Quality Advocate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5532358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Commitment to delivering high-quality, reliable software through rigorous testing.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6713" y="5367576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97418" y="5041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532358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Learned the importance of clear communication and shared goals in project success.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4362" y="5367576"/>
            <a:ext cx="318968" cy="31896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93790" y="72336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 for your attention.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6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3351490"/>
            <a:ext cx="10540960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Introduction: Elevating API Quality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8906" y="4367451"/>
            <a:ext cx="1309258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project delves into comprehensive API testing, focusing on the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Swagger Petstore demo API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Our goal was to ensure the reliability, functionality, and performance of critical API endpoints.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8906" y="5646896"/>
            <a:ext cx="4217670" cy="1977390"/>
          </a:xfrm>
          <a:prstGeom prst="roundRect">
            <a:avLst>
              <a:gd name="adj" fmla="val 7399"/>
            </a:avLst>
          </a:prstGeom>
          <a:solidFill>
            <a:srgbClr val="FCFBF8"/>
          </a:solidFill>
          <a:ln/>
        </p:spPr>
      </p:sp>
      <p:sp>
        <p:nvSpPr>
          <p:cNvPr id="6" name="Shape 3"/>
          <p:cNvSpPr/>
          <p:nvPr/>
        </p:nvSpPr>
        <p:spPr>
          <a:xfrm>
            <a:off x="768906" y="5616416"/>
            <a:ext cx="4217670" cy="121920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7" name="Shape 4"/>
          <p:cNvSpPr/>
          <p:nvPr/>
        </p:nvSpPr>
        <p:spPr>
          <a:xfrm>
            <a:off x="2548235" y="5317450"/>
            <a:ext cx="659011" cy="659011"/>
          </a:xfrm>
          <a:prstGeom prst="roundRect">
            <a:avLst>
              <a:gd name="adj" fmla="val 138753"/>
            </a:avLst>
          </a:prstGeom>
          <a:solidFill>
            <a:srgbClr val="1B5F3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5879" y="5515094"/>
            <a:ext cx="263604" cy="2636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19056" y="6196132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API Functionality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019056" y="6671191"/>
            <a:ext cx="371736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correct data handling and endpoint responses.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206246" y="5646896"/>
            <a:ext cx="4217789" cy="1977390"/>
          </a:xfrm>
          <a:prstGeom prst="roundRect">
            <a:avLst>
              <a:gd name="adj" fmla="val 7399"/>
            </a:avLst>
          </a:prstGeom>
          <a:solidFill>
            <a:srgbClr val="FCFBF8"/>
          </a:solidFill>
          <a:ln/>
        </p:spPr>
      </p:sp>
      <p:sp>
        <p:nvSpPr>
          <p:cNvPr id="12" name="Shape 8"/>
          <p:cNvSpPr/>
          <p:nvPr/>
        </p:nvSpPr>
        <p:spPr>
          <a:xfrm>
            <a:off x="5206246" y="5616416"/>
            <a:ext cx="4217789" cy="121920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13" name="Shape 9"/>
          <p:cNvSpPr/>
          <p:nvPr/>
        </p:nvSpPr>
        <p:spPr>
          <a:xfrm>
            <a:off x="6985575" y="5317450"/>
            <a:ext cx="659011" cy="659011"/>
          </a:xfrm>
          <a:prstGeom prst="roundRect">
            <a:avLst>
              <a:gd name="adj" fmla="val 138753"/>
            </a:avLst>
          </a:prstGeom>
          <a:solidFill>
            <a:srgbClr val="1B5F39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219" y="5515094"/>
            <a:ext cx="263604" cy="26360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56396" y="6196132"/>
            <a:ext cx="28227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Robustness &amp; Stability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5456396" y="6671191"/>
            <a:ext cx="371748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vulnerabilities and ensure consistent performance.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9643705" y="5646896"/>
            <a:ext cx="4217789" cy="1977390"/>
          </a:xfrm>
          <a:prstGeom prst="roundRect">
            <a:avLst>
              <a:gd name="adj" fmla="val 7399"/>
            </a:avLst>
          </a:prstGeom>
          <a:solidFill>
            <a:srgbClr val="FCFBF8"/>
          </a:solidFill>
          <a:ln/>
        </p:spPr>
      </p:sp>
      <p:sp>
        <p:nvSpPr>
          <p:cNvPr id="18" name="Shape 13"/>
          <p:cNvSpPr/>
          <p:nvPr/>
        </p:nvSpPr>
        <p:spPr>
          <a:xfrm>
            <a:off x="9643705" y="5616416"/>
            <a:ext cx="4217789" cy="121920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23035" y="5317450"/>
            <a:ext cx="659011" cy="659011"/>
          </a:xfrm>
          <a:prstGeom prst="roundRect">
            <a:avLst>
              <a:gd name="adj" fmla="val 138753"/>
            </a:avLst>
          </a:prstGeom>
          <a:solidFill>
            <a:srgbClr val="1B5F3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0679" y="5515094"/>
            <a:ext cx="263604" cy="26360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3856" y="6196132"/>
            <a:ext cx="293262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Automation Foundation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9893856" y="6671191"/>
            <a:ext cx="371748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 a scalable and maintainable automation framework.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9318069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Exploring Swagger Petstore: A Testing Playground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Swagger Petstore serves as an ideal environment for learning and practicing API testing. It offers a well-documented API with various functionalities.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3287" y="1933099"/>
            <a:ext cx="250007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Endpoints: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83287" y="2412206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/pet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Operations related to pets (add, update, find).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3287" y="2737128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/store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Manages pet store orders and inventory.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3287" y="3062049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/user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Handles user accounts and authentication.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3287" y="3478649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diverse endpoints provide ample scope to test different HTTP methods and data models.</a:t>
            </a: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6060" y="1953935"/>
            <a:ext cx="6528673" cy="65286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3047" y="442436"/>
            <a:ext cx="8017907" cy="1005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API Testing: Our Comprehensive Plan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3047" y="1689378"/>
            <a:ext cx="8017907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testing approach was meticulously planned to ensure thorough coverage and validation of the Swagger Petstore API.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63047" y="2384941"/>
            <a:ext cx="16085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563047" y="2635448"/>
            <a:ext cx="8017907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7" name="Text 4"/>
          <p:cNvSpPr/>
          <p:nvPr/>
        </p:nvSpPr>
        <p:spPr>
          <a:xfrm>
            <a:off x="563047" y="2761536"/>
            <a:ext cx="201120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1. Scope Definition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63047" y="3109317"/>
            <a:ext cx="8017907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Focused on critical Petstore functionalities: adding, updating, retrieving, and deleting pets, users, and orders.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63047" y="3905369"/>
            <a:ext cx="16085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3047" y="4155877"/>
            <a:ext cx="8017907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1" name="Text 8"/>
          <p:cNvSpPr/>
          <p:nvPr/>
        </p:nvSpPr>
        <p:spPr>
          <a:xfrm>
            <a:off x="563047" y="4281964"/>
            <a:ext cx="201120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 Test Types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63047" y="4629745"/>
            <a:ext cx="8017907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Included smoke tests for basic functionality, functional tests for detailed validation, and regression tests for stability.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563047" y="5425797"/>
            <a:ext cx="16085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563047" y="5676305"/>
            <a:ext cx="8017907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5" name="Text 12"/>
          <p:cNvSpPr/>
          <p:nvPr/>
        </p:nvSpPr>
        <p:spPr>
          <a:xfrm>
            <a:off x="563047" y="5802392"/>
            <a:ext cx="201120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API Validation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563047" y="6150173"/>
            <a:ext cx="801790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Checked HTTP status codes, response headers, JSON schema validation, and data integrity.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563047" y="6688931"/>
            <a:ext cx="16085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563047" y="6939439"/>
            <a:ext cx="8017907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9" name="Text 16"/>
          <p:cNvSpPr/>
          <p:nvPr/>
        </p:nvSpPr>
        <p:spPr>
          <a:xfrm>
            <a:off x="563047" y="7065526"/>
            <a:ext cx="201120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4. Request/Response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563047" y="7413308"/>
            <a:ext cx="801790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Analyzed request payloads and confirmed expected response structures.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151"/>
            <a:ext cx="1129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Essential Tools &amp; Techniques for API Testing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8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Leveraging industry-standard tools was crucial for efficient and effective API testing and automation.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16612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Postman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7096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and automated API testing, request chaining, environment management.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416612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REST Assured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38709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Java-based library for robust API test automation.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416612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Swagger UI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38709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API documentation and basic testing interface.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3296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JSON Validation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8676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Ensuring response data conforms to expected schema.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413296"/>
            <a:ext cx="680442" cy="68044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TestNG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8676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framework for managing and executing test cases.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79358"/>
            <a:ext cx="766953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Postman in Action: Dynamic API Exploration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7235" y="2211586"/>
            <a:ext cx="76695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Postman was instrumental in quickly prototyping requests, validating responses, and building comprehensive test collections.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7235" y="3311962"/>
            <a:ext cx="4396145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Request Types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Executed GET, POST, PUT, and DELETE requests for various Petstore endpoints.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7235" y="4396502"/>
            <a:ext cx="4396145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Scripts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Wrote JavaScript to assert response status, body content, and headers.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7235" y="5481042"/>
            <a:ext cx="4396145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Chaining Requests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Demonstrated dependencies between requests, e.g., creating a pet, then fetching it.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7235" y="6565583"/>
            <a:ext cx="4396145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Environment Variables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Managed different base URLs and API keys for flexible testing.</a:t>
            </a:r>
            <a:endParaRPr lang="en-US" sz="16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873" y="3359348"/>
            <a:ext cx="2759393" cy="27593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129" y="362307"/>
            <a:ext cx="6029325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REST Assured: Powering API Automation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61129" y="1037511"/>
            <a:ext cx="1370814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robust and scalable automation, REST Assured with Java provided a powerful framework to validate complex API scenarios.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61129" y="1528286"/>
            <a:ext cx="1647111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Framework Structure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61129" y="1865709"/>
            <a:ext cx="6693337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Organized tests into clear, maintainable packages for easy navigation and execution.</a:t>
            </a:r>
            <a:endParaRPr lang="en-US" sz="1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129" y="2224802"/>
            <a:ext cx="6693337" cy="66933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3554" y="1528286"/>
            <a:ext cx="1647111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Sample Test Flow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483554" y="1882259"/>
            <a:ext cx="6693337" cy="2306241"/>
          </a:xfrm>
          <a:prstGeom prst="roundRect">
            <a:avLst>
              <a:gd name="adj" fmla="val 857"/>
            </a:avLst>
          </a:prstGeom>
          <a:solidFill>
            <a:srgbClr val="EFEEEB"/>
          </a:solidFill>
          <a:ln/>
        </p:spPr>
      </p:sp>
      <p:sp>
        <p:nvSpPr>
          <p:cNvPr id="9" name="Shape 6"/>
          <p:cNvSpPr/>
          <p:nvPr/>
        </p:nvSpPr>
        <p:spPr>
          <a:xfrm>
            <a:off x="7477006" y="1882259"/>
            <a:ext cx="6706433" cy="2306241"/>
          </a:xfrm>
          <a:prstGeom prst="roundRect">
            <a:avLst>
              <a:gd name="adj" fmla="val 857"/>
            </a:avLst>
          </a:prstGeom>
          <a:solidFill>
            <a:srgbClr val="EFEEEB"/>
          </a:solidFill>
          <a:ln/>
        </p:spPr>
      </p:sp>
      <p:sp>
        <p:nvSpPr>
          <p:cNvPr id="10" name="Text 7"/>
          <p:cNvSpPr/>
          <p:nvPr/>
        </p:nvSpPr>
        <p:spPr>
          <a:xfrm>
            <a:off x="7608689" y="1981081"/>
            <a:ext cx="6443067" cy="2108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given()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.contentType(ContentType.JSON)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.body(petPayload)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.when()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.post("/pet")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.then()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.statusCode(200)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.body("name", equalTo("doggie"))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.body("status", equalTo("available"));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3554" y="4336733"/>
            <a:ext cx="6693337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snippet demonstrates creating a pet and validating its attributes.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61129" y="9214604"/>
            <a:ext cx="1370814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focused on validating response codes for expected outcomes and ensuring the JSON body contained accurate data, making our automation suite highly reliable.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5818"/>
            <a:ext cx="119138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Reporting &amp; Achievements: Measuring Success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482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project yielded significant insights into API quality, highlighted by comprehensive reporting and key learnings.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79627"/>
            <a:ext cx="3478768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679627"/>
            <a:ext cx="3304818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4442579" y="3679627"/>
            <a:ext cx="50982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95%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246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Automation Coverage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73690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Achieved high coverage for critical Petstore API endpoints.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3679627"/>
            <a:ext cx="3705106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10" name="Shape 8"/>
          <p:cNvSpPr/>
          <p:nvPr/>
        </p:nvSpPr>
        <p:spPr>
          <a:xfrm>
            <a:off x="5235893" y="3679627"/>
            <a:ext cx="444579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</p:sp>
      <p:sp>
        <p:nvSpPr>
          <p:cNvPr id="11" name="Text 9"/>
          <p:cNvSpPr/>
          <p:nvPr/>
        </p:nvSpPr>
        <p:spPr>
          <a:xfrm>
            <a:off x="9111020" y="3679627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246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Bugs Identified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473690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Uncovered minor issues related to data validation and error handling.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3679627"/>
            <a:ext cx="3307318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15" name="Shape 13"/>
          <p:cNvSpPr/>
          <p:nvPr/>
        </p:nvSpPr>
        <p:spPr>
          <a:xfrm>
            <a:off x="9677995" y="3679627"/>
            <a:ext cx="3307318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</p:sp>
      <p:sp>
        <p:nvSpPr>
          <p:cNvPr id="16" name="Text 14"/>
          <p:cNvSpPr/>
          <p:nvPr/>
        </p:nvSpPr>
        <p:spPr>
          <a:xfrm>
            <a:off x="13155335" y="3679627"/>
            <a:ext cx="68127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100%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246483"/>
            <a:ext cx="3262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API Quality Improvement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473690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Ensured API reliability and robustness for future development.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7178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Beyond the metrics, I gained invaluable experience in API testing methodologies, tool proficiency, and automation best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63" y="721043"/>
            <a:ext cx="706338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Challenges &amp; Future Enhancements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363" y="1532811"/>
            <a:ext cx="791527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Every project presents opportunities for growth. We tackled several challenges and identified exciting future directions.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363" y="2291715"/>
            <a:ext cx="702112" cy="1291947"/>
          </a:xfrm>
          <a:prstGeom prst="roundRect">
            <a:avLst>
              <a:gd name="adj" fmla="val 360022"/>
            </a:avLst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833795" y="2773085"/>
            <a:ext cx="26324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91972" y="2467213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1. Data Management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491972" y="2846665"/>
            <a:ext cx="703766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Issue: Dynamic test data creation. Solution: Implemented data providers and utility methods.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4363" y="3759160"/>
            <a:ext cx="702112" cy="1053227"/>
          </a:xfrm>
          <a:prstGeom prst="roundRect">
            <a:avLst>
              <a:gd name="adj" fmla="val 360022"/>
            </a:avLst>
          </a:prstGeom>
          <a:solidFill>
            <a:srgbClr val="F0EDE6"/>
          </a:solidFill>
          <a:ln/>
        </p:spPr>
      </p:sp>
      <p:sp>
        <p:nvSpPr>
          <p:cNvPr id="10" name="Text 7"/>
          <p:cNvSpPr/>
          <p:nvPr/>
        </p:nvSpPr>
        <p:spPr>
          <a:xfrm>
            <a:off x="833795" y="4121229"/>
            <a:ext cx="26324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91972" y="3934658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 Test Stability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491972" y="4314111"/>
            <a:ext cx="703766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Issue: Intermittent failures. Solution: Introduced explicit waits and robust assertions.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4363" y="4987885"/>
            <a:ext cx="702112" cy="1291947"/>
          </a:xfrm>
          <a:prstGeom prst="roundRect">
            <a:avLst>
              <a:gd name="adj" fmla="val 360022"/>
            </a:avLst>
          </a:prstGeom>
          <a:solidFill>
            <a:srgbClr val="F0EDE6"/>
          </a:solidFill>
          <a:ln/>
        </p:spPr>
      </p:sp>
      <p:sp>
        <p:nvSpPr>
          <p:cNvPr id="14" name="Text 11"/>
          <p:cNvSpPr/>
          <p:nvPr/>
        </p:nvSpPr>
        <p:spPr>
          <a:xfrm>
            <a:off x="833795" y="5469255"/>
            <a:ext cx="26324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91972" y="5163383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CI/CD Integration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491972" y="5542836"/>
            <a:ext cx="703766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Future: Integrate automation suite with Jenkins/GitHub Actions for continuous testing.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4363" y="6455331"/>
            <a:ext cx="702112" cy="1053227"/>
          </a:xfrm>
          <a:prstGeom prst="roundRect">
            <a:avLst>
              <a:gd name="adj" fmla="val 360022"/>
            </a:avLst>
          </a:prstGeom>
          <a:solidFill>
            <a:srgbClr val="F0EDE6"/>
          </a:solidFill>
          <a:ln/>
        </p:spPr>
      </p:sp>
      <p:sp>
        <p:nvSpPr>
          <p:cNvPr id="18" name="Text 15"/>
          <p:cNvSpPr/>
          <p:nvPr/>
        </p:nvSpPr>
        <p:spPr>
          <a:xfrm>
            <a:off x="833795" y="6817400"/>
            <a:ext cx="26324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91972" y="6630829"/>
            <a:ext cx="224361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4. Performance Testing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491972" y="7010281"/>
            <a:ext cx="703766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Future: Add performance tests using JMeter to assess API responsiveness under load.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2025-12-11T13:46:54Z</dcterms:created>
  <dcterms:modified xsi:type="dcterms:W3CDTF">2025-12-11T13:46:54Z</dcterms:modified>
</cp:coreProperties>
</file>